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7"/>
  </p:notesMasterIdLst>
  <p:handoutMasterIdLst>
    <p:handoutMasterId r:id="rId78"/>
  </p:handoutMasterIdLst>
  <p:sldIdLst>
    <p:sldId id="268" r:id="rId10"/>
    <p:sldId id="380" r:id="rId11"/>
    <p:sldId id="444" r:id="rId12"/>
    <p:sldId id="486" r:id="rId13"/>
    <p:sldId id="388" r:id="rId14"/>
    <p:sldId id="390" r:id="rId15"/>
    <p:sldId id="274" r:id="rId16"/>
    <p:sldId id="333" r:id="rId17"/>
    <p:sldId id="407" r:id="rId18"/>
    <p:sldId id="435" r:id="rId19"/>
    <p:sldId id="436"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65" r:id="rId43"/>
    <p:sldId id="484" r:id="rId44"/>
    <p:sldId id="461" r:id="rId45"/>
    <p:sldId id="358" r:id="rId46"/>
    <p:sldId id="359" r:id="rId47"/>
    <p:sldId id="483" r:id="rId48"/>
    <p:sldId id="479" r:id="rId49"/>
    <p:sldId id="468" r:id="rId50"/>
    <p:sldId id="469" r:id="rId51"/>
    <p:sldId id="471" r:id="rId52"/>
    <p:sldId id="470" r:id="rId53"/>
    <p:sldId id="316" r:id="rId54"/>
    <p:sldId id="361" r:id="rId55"/>
    <p:sldId id="362" r:id="rId56"/>
    <p:sldId id="363" r:id="rId57"/>
    <p:sldId id="364" r:id="rId58"/>
    <p:sldId id="365" r:id="rId59"/>
    <p:sldId id="473" r:id="rId60"/>
    <p:sldId id="476" r:id="rId61"/>
    <p:sldId id="477" r:id="rId62"/>
    <p:sldId id="323" r:id="rId63"/>
    <p:sldId id="336" r:id="rId64"/>
    <p:sldId id="485" r:id="rId65"/>
    <p:sldId id="478" r:id="rId66"/>
    <p:sldId id="271" r:id="rId67"/>
    <p:sldId id="294" r:id="rId68"/>
    <p:sldId id="298" r:id="rId69"/>
    <p:sldId id="299" r:id="rId70"/>
    <p:sldId id="376" r:id="rId71"/>
    <p:sldId id="381" r:id="rId72"/>
    <p:sldId id="387" r:id="rId73"/>
    <p:sldId id="384" r:id="rId74"/>
    <p:sldId id="385" r:id="rId75"/>
    <p:sldId id="386" r:id="rId7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9" autoAdjust="0"/>
    <p:restoredTop sz="91005" autoAdjust="0"/>
  </p:normalViewPr>
  <p:slideViewPr>
    <p:cSldViewPr snapToObjects="1">
      <p:cViewPr>
        <p:scale>
          <a:sx n="150" d="100"/>
          <a:sy n="150" d="100"/>
        </p:scale>
        <p:origin x="835" y="47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326903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725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59.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72.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microsoft.com/office/2007/relationships/hdphoto" Target="../media/hdphoto10.wdp"/><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4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4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45.png"/><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98.png"/><Relationship Id="rId5" Type="http://schemas.openxmlformats.org/officeDocument/2006/relationships/image" Target="../media/image49.png"/><Relationship Id="rId15" Type="http://schemas.openxmlformats.org/officeDocument/2006/relationships/image" Target="../media/image91.png"/><Relationship Id="rId10" Type="http://schemas.openxmlformats.org/officeDocument/2006/relationships/image" Target="../media/image97.png"/><Relationship Id="rId4" Type="http://schemas.openxmlformats.org/officeDocument/2006/relationships/image" Target="../media/image47.png"/><Relationship Id="rId9" Type="http://schemas.openxmlformats.org/officeDocument/2006/relationships/image" Target="../media/image24.png"/><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3.png"/><Relationship Id="rId7" Type="http://schemas.openxmlformats.org/officeDocument/2006/relationships/image" Target="../media/image106.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3.png"/><Relationship Id="rId7"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5.png"/><Relationship Id="rId4" Type="http://schemas.openxmlformats.org/officeDocument/2006/relationships/image" Target="../media/image94.png"/><Relationship Id="rId9" Type="http://schemas.openxmlformats.org/officeDocument/2006/relationships/image" Target="../media/image102.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7.png"/><Relationship Id="rId7" Type="http://schemas.openxmlformats.org/officeDocument/2006/relationships/image" Target="../media/image102.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7.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24.png"/><Relationship Id="rId5" Type="http://schemas.openxmlformats.org/officeDocument/2006/relationships/image" Target="../media/image93.png"/><Relationship Id="rId10" Type="http://schemas.openxmlformats.org/officeDocument/2006/relationships/image" Target="../media/image109.png"/><Relationship Id="rId4" Type="http://schemas.openxmlformats.org/officeDocument/2006/relationships/image" Target="../media/image49.png"/><Relationship Id="rId9"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8.pn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8.png"/><Relationship Id="rId10"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3.jpe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image" Target="../media/image91.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notesSlide" Target="../notesSlides/notesSlide32.xml"/><Relationship Id="rId16" Type="http://schemas.openxmlformats.org/officeDocument/2006/relationships/image" Target="../media/image126.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2.png"/><Relationship Id="rId5" Type="http://schemas.openxmlformats.org/officeDocument/2006/relationships/image" Target="../media/image116.png"/><Relationship Id="rId15" Type="http://schemas.openxmlformats.org/officeDocument/2006/relationships/image" Target="../media/image125.png"/><Relationship Id="rId10" Type="http://schemas.openxmlformats.org/officeDocument/2006/relationships/image" Target="../media/image121.png"/><Relationship Id="rId4" Type="http://schemas.openxmlformats.org/officeDocument/2006/relationships/image" Target="../media/image92.png"/><Relationship Id="rId9" Type="http://schemas.openxmlformats.org/officeDocument/2006/relationships/image" Target="../media/image120.png"/><Relationship Id="rId1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9.png"/><Relationship Id="rId2" Type="http://schemas.openxmlformats.org/officeDocument/2006/relationships/notesSlide" Target="../notesSlides/notesSlide34.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72.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 Id="rId14"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45.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7.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6.png"/><Relationship Id="rId7"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8.png"/><Relationship Id="rId4" Type="http://schemas.microsoft.com/office/2007/relationships/hdphoto" Target="../media/hdphoto11.wd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8.png"/><Relationship Id="rId4" Type="http://schemas.microsoft.com/office/2007/relationships/hdphoto" Target="../media/hdphoto11.wdp"/><Relationship Id="rId9" Type="http://schemas.openxmlformats.org/officeDocument/2006/relationships/image" Target="../media/image141.tmp"/></Relationships>
</file>

<file path=ppt/slides/_rels/slide67.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3.jpeg"/><Relationship Id="rId5" Type="http://schemas.openxmlformats.org/officeDocument/2006/relationships/image" Target="../media/image138.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48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17611" y="2936021"/>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484749" y="2589990"/>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7817" y="2176718"/>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413766" y="161525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2902768" y="467899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339101" y="466610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208500" y="183081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479745" y="184831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208500" y="238236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479745" y="239986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494286" y="157200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457633" y="141823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457633" y="350106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454910" y="405109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208500" y="291645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466492" y="293395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5699428" y="174115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5699428" y="453321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5789183" y="189590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5745414" y="195389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231719" y="371377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147185" y="349893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231719" y="422334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147185" y="400851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365127" y="363757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659839" y="413733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20"/>
                                        </p:tgtEl>
                                        <p:attrNameLst>
                                          <p:attrName>style.color</p:attrName>
                                        </p:attrNameLst>
                                      </p:cBhvr>
                                      <p:to>
                                        <a:srgbClr val="FF9966"/>
                                      </p:to>
                                    </p:animClr>
                                    <p:animClr clrSpc="rgb" dir="cw">
                                      <p:cBhvr>
                                        <p:cTn id="12" dur="250" autoRev="1" fill="remove"/>
                                        <p:tgtEl>
                                          <p:spTgt spid="20"/>
                                        </p:tgtEl>
                                        <p:attrNameLst>
                                          <p:attrName>fillcolor</p:attrName>
                                        </p:attrNameLst>
                                      </p:cBhvr>
                                      <p:to>
                                        <a:srgbClr val="FF9966"/>
                                      </p:to>
                                    </p:animClr>
                                    <p:set>
                                      <p:cBhvr>
                                        <p:cTn id="13" dur="250" autoRev="1" fill="remove"/>
                                        <p:tgtEl>
                                          <p:spTgt spid="20"/>
                                        </p:tgtEl>
                                        <p:attrNameLst>
                                          <p:attrName>fill.type</p:attrName>
                                        </p:attrNameLst>
                                      </p:cBhvr>
                                      <p:to>
                                        <p:strVal val="solid"/>
                                      </p:to>
                                    </p:set>
                                    <p:set>
                                      <p:cBhvr>
                                        <p:cTn id="14"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715" y="5825271"/>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479178"/>
            <a:ext cx="954107" cy="369332"/>
          </a:xfrm>
          <a:prstGeom prst="rect">
            <a:avLst/>
          </a:prstGeom>
        </p:spPr>
        <p:txBody>
          <a:bodyPr wrap="none">
            <a:spAutoFit/>
          </a:bodyPr>
          <a:lstStyle/>
          <a:p>
            <a:r>
              <a:rPr lang="en-US" dirty="0"/>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589050"/>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542535"/>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dirty="0"/>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533908"/>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dirty="0"/>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563114"/>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524000"/>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633891"/>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3177383"/>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dirty="0"/>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3054944"/>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23275" cy="369332"/>
            </a:xfrm>
            <a:prstGeom prst="rect">
              <a:avLst/>
            </a:prstGeom>
          </p:spPr>
          <p:txBody>
            <a:bodyPr wrap="none">
              <a:spAutoFit/>
            </a:bodyPr>
            <a:lstStyle/>
            <a:p>
              <a:r>
                <a:rPr lang="en-US" dirty="0"/>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3102947"/>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724400"/>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777528" y="5216725"/>
            <a:ext cx="1997085" cy="369332"/>
          </a:xfrm>
          <a:prstGeom prst="rect">
            <a:avLst/>
          </a:prstGeom>
        </p:spPr>
        <p:txBody>
          <a:bodyPr wrap="none">
            <a:spAutoFit/>
          </a:bodyPr>
          <a:lstStyle/>
          <a:p>
            <a:r>
              <a:rPr lang="en-US" dirty="0"/>
              <a:t>*Trusted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69550" y="5586057"/>
            <a:ext cx="723275" cy="369332"/>
          </a:xfrm>
          <a:prstGeom prst="rect">
            <a:avLst/>
          </a:prstGeom>
        </p:spPr>
        <p:txBody>
          <a:bodyPr wrap="none">
            <a:spAutoFit/>
          </a:bodyPr>
          <a:lstStyle/>
          <a:p>
            <a:r>
              <a:rPr lang="en-US" dirty="0"/>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685076" y="2029389"/>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780819" y="3608336"/>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31666" y="5073608"/>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3211487"/>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3202140"/>
            <a:ext cx="1707519" cy="584775"/>
          </a:xfrm>
          <a:prstGeom prst="rect">
            <a:avLst/>
          </a:prstGeom>
        </p:spPr>
        <p:txBody>
          <a:bodyPr wrap="none">
            <a:spAutoFit/>
          </a:bodyPr>
          <a:lstStyle/>
          <a:p>
            <a:r>
              <a:rPr lang="en-US" dirty="0"/>
              <a:t>Nouveau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4088605"/>
            <a:ext cx="761747" cy="369332"/>
          </a:xfrm>
          <a:prstGeom prst="rect">
            <a:avLst/>
          </a:prstGeom>
        </p:spPr>
        <p:txBody>
          <a:bodyPr wrap="none">
            <a:spAutoFit/>
          </a:bodyPr>
          <a:lstStyle/>
          <a:p>
            <a:r>
              <a:rPr lang="en-US" dirty="0"/>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5079162"/>
            <a:ext cx="2877711" cy="369332"/>
          </a:xfrm>
          <a:prstGeom prst="rect">
            <a:avLst/>
          </a:prstGeom>
        </p:spPr>
        <p:txBody>
          <a:bodyPr wrap="none">
            <a:spAutoFit/>
          </a:bodyPr>
          <a:lstStyle/>
          <a:p>
            <a:r>
              <a:rPr lang="en-US" dirty="0"/>
              <a:t>Other proprietary firmware</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5</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pPr lvl="1"/>
            <a:endParaRPr lang="en-US" dirty="0"/>
          </a:p>
          <a:p>
            <a:r>
              <a:rPr lang="en-US" dirty="0"/>
              <a:t>Existing trusted path solutions</a:t>
            </a:r>
          </a:p>
          <a:p>
            <a:endParaRPr lang="en-US" dirty="0"/>
          </a:p>
          <a:p>
            <a:r>
              <a:rPr lang="en-US" dirty="0"/>
              <a:t>Fundamental security properties</a:t>
            </a:r>
          </a:p>
          <a:p>
            <a:endParaRPr lang="en-US" dirty="0"/>
          </a:p>
          <a:p>
            <a:r>
              <a:rPr lang="en-US" dirty="0"/>
              <a:t>Human perception</a:t>
            </a:r>
          </a:p>
          <a:p>
            <a:pPr lvl="1"/>
            <a:r>
              <a:rPr lang="en-US" dirty="0"/>
              <a:t>Different mechanisms for Integrity, and confidentiality</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8</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23977</TotalTime>
  <Words>3097</Words>
  <Application>Microsoft Office PowerPoint</Application>
  <PresentationFormat>Custom</PresentationFormat>
  <Paragraphs>848</Paragraphs>
  <Slides>67</Slides>
  <Notes>39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67</vt:i4>
      </vt:variant>
    </vt:vector>
  </HeadingPairs>
  <TitlesOfParts>
    <vt:vector size="81"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UI → QR Code</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764</cp:revision>
  <cp:lastPrinted>2013-06-08T11:22:51Z</cp:lastPrinted>
  <dcterms:created xsi:type="dcterms:W3CDTF">2019-12-03T10:53:56Z</dcterms:created>
  <dcterms:modified xsi:type="dcterms:W3CDTF">2021-07-02T14:33:38Z</dcterms:modified>
</cp:coreProperties>
</file>